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93" r:id="rId1"/>
  </p:sldMasterIdLst>
  <p:notesMasterIdLst>
    <p:notesMasterId r:id="rId23"/>
  </p:notesMasterIdLst>
  <p:sldIdLst>
    <p:sldId id="256" r:id="rId2"/>
    <p:sldId id="263" r:id="rId3"/>
    <p:sldId id="258" r:id="rId4"/>
    <p:sldId id="264" r:id="rId5"/>
    <p:sldId id="265" r:id="rId6"/>
    <p:sldId id="259" r:id="rId7"/>
    <p:sldId id="269" r:id="rId8"/>
    <p:sldId id="268" r:id="rId9"/>
    <p:sldId id="267" r:id="rId10"/>
    <p:sldId id="260" r:id="rId11"/>
    <p:sldId id="270" r:id="rId12"/>
    <p:sldId id="271" r:id="rId13"/>
    <p:sldId id="272" r:id="rId14"/>
    <p:sldId id="273" r:id="rId15"/>
    <p:sldId id="274" r:id="rId16"/>
    <p:sldId id="275" r:id="rId17"/>
    <p:sldId id="279" r:id="rId18"/>
    <p:sldId id="278" r:id="rId19"/>
    <p:sldId id="277" r:id="rId20"/>
    <p:sldId id="276" r:id="rId21"/>
    <p:sldId id="262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астасия Антипова" initials="АА" lastIdx="2" clrIdx="0">
    <p:extLst>
      <p:ext uri="{19B8F6BF-5375-455C-9EA6-DF929625EA0E}">
        <p15:presenceInfo xmlns:p15="http://schemas.microsoft.com/office/powerpoint/2012/main" userId="Анастасия Антипов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00A4"/>
    <a:srgbClr val="355EA9"/>
    <a:srgbClr val="2E1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44CCD-C3AE-45F3-99D5-041969F47BC3}" type="datetimeFigureOut">
              <a:rPr lang="ru-RU" smtClean="0"/>
              <a:t>04.10.2016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50143-8900-4C55-A94A-3DE5E32259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400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50143-8900-4C55-A94A-3DE5E322599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36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9928-0B57-42FE-80E0-F03A3B59A7A8}" type="datetime1">
              <a:rPr lang="ru-RU" smtClean="0"/>
              <a:t>04.10.2016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730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647B-3545-4489-9C4D-B0280844C5F2}" type="datetime1">
              <a:rPr lang="ru-RU" smtClean="0"/>
              <a:t>04.10.2016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459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A1A5D-5EC3-4305-8BEB-42C4A34FEFA2}" type="datetime1">
              <a:rPr lang="ru-RU" smtClean="0"/>
              <a:t>04.10.2016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334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9FDA-2898-4E52-9B9F-C30B90389F63}" type="datetime1">
              <a:rPr lang="ru-RU" smtClean="0"/>
              <a:t>04.10.2016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464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4844-8D77-44E6-B87F-EB0744E303B0}" type="datetime1">
              <a:rPr lang="ru-RU" smtClean="0"/>
              <a:t>04.10.2016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634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DD64-F2B1-49E0-BB2D-67F51949E027}" type="datetime1">
              <a:rPr lang="ru-RU" smtClean="0"/>
              <a:t>04.10.2016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12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2A99-D2D7-43CD-8AF9-C0128054F8A7}" type="datetime1">
              <a:rPr lang="ru-RU" smtClean="0"/>
              <a:t>04.10.2016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73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DC7CA-4249-462C-A019-77ACD8D2294B}" type="datetime1">
              <a:rPr lang="ru-RU" smtClean="0"/>
              <a:t>04.10.2016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777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35B6A-C5C4-4ACD-B9E0-C490ACE66FB7}" type="datetime1">
              <a:rPr lang="ru-RU" smtClean="0"/>
              <a:t>04.10.2016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18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E3EB-8447-48E4-A70D-FE7E48FCC773}" type="datetime1">
              <a:rPr lang="ru-RU" smtClean="0"/>
              <a:t>04.10.2016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702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E7F8-C8E9-4A9C-BBB5-BF9BEE498A5A}" type="datetime1">
              <a:rPr lang="ru-RU" smtClean="0"/>
              <a:t>04.10.2016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375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C025E-2153-4E10-AF8C-F3AFE04625F9}" type="datetime1">
              <a:rPr lang="ru-RU" smtClean="0"/>
              <a:t>04.10.2016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E0D69-C8D1-4C97-AD7F-AC5E01CA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57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4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59280" y="268923"/>
            <a:ext cx="8839200" cy="2215197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2300A4"/>
                </a:solidFill>
              </a:rPr>
              <a:t>Сетчатые структуры.</a:t>
            </a:r>
            <a:br>
              <a:rPr lang="ru-RU" b="1" dirty="0" smtClean="0">
                <a:solidFill>
                  <a:srgbClr val="2300A4"/>
                </a:solidFill>
              </a:rPr>
            </a:br>
            <a:r>
              <a:rPr lang="ru-RU" sz="4900" b="1" dirty="0" smtClean="0">
                <a:solidFill>
                  <a:srgbClr val="2300A4"/>
                </a:solidFill>
              </a:rPr>
              <a:t>Назначение, типы, параметры.</a:t>
            </a:r>
            <a:br>
              <a:rPr lang="ru-RU" sz="4900" b="1" dirty="0" smtClean="0">
                <a:solidFill>
                  <a:srgbClr val="2300A4"/>
                </a:solidFill>
              </a:rPr>
            </a:br>
            <a:r>
              <a:rPr lang="ru-RU" sz="4900" b="1" dirty="0" smtClean="0">
                <a:solidFill>
                  <a:srgbClr val="2300A4"/>
                </a:solidFill>
              </a:rPr>
              <a:t>ПО для проектирования.</a:t>
            </a:r>
            <a:endParaRPr lang="ru-RU" sz="4900" b="1" dirty="0">
              <a:solidFill>
                <a:srgbClr val="2300A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65142" y="5798403"/>
            <a:ext cx="1968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Антипова А.В.</a:t>
            </a:r>
          </a:p>
          <a:p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РК9-72</a:t>
            </a:r>
            <a:endParaRPr lang="ru-RU" sz="24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4" t="3641" r="12051" b="6906"/>
          <a:stretch/>
        </p:blipFill>
        <p:spPr>
          <a:xfrm>
            <a:off x="3078480" y="2362200"/>
            <a:ext cx="6313842" cy="4472305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379615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6960" y="283063"/>
            <a:ext cx="7635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Параметры сетчатых структур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3204" y="1553230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Тип элементарной ячейки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4524" y="2133311"/>
            <a:ext cx="2060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2300A4"/>
                </a:solidFill>
                <a:latin typeface="+mj-lt"/>
              </a:rPr>
              <a:t>- Кубическая</a:t>
            </a:r>
            <a:endParaRPr lang="ru-RU" sz="28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5" name="Рисунок 4" descr="C:\Users\Анастасия\AppData\Local\Microsoft\Windows\INetCache\Content.Word\Снимок экрана (451) — копия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4" y="2888542"/>
            <a:ext cx="3111691" cy="29390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684292" y="2133311"/>
            <a:ext cx="2982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2300A4"/>
                </a:solidFill>
                <a:latin typeface="+mj-lt"/>
              </a:rPr>
              <a:t>- </a:t>
            </a:r>
            <a:r>
              <a:rPr lang="ru-RU" sz="2800" b="1" dirty="0" err="1" smtClean="0">
                <a:solidFill>
                  <a:srgbClr val="2300A4"/>
                </a:solidFill>
                <a:latin typeface="+mj-lt"/>
              </a:rPr>
              <a:t>Октогональная</a:t>
            </a:r>
            <a:endParaRPr lang="ru-RU" sz="28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7" name="Рисунок 6" descr="C:\Users\Анастасия\AppData\Local\Microsoft\Windows\INetCache\Content.Word\Снимок экрана (454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555" y="2888541"/>
            <a:ext cx="3261388" cy="29390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54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3204" y="1553230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Тип элементарной ячейки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4524" y="2133311"/>
            <a:ext cx="3233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2300A4"/>
                </a:solidFill>
                <a:latin typeface="+mj-lt"/>
              </a:rPr>
              <a:t>- Примитив Шварца</a:t>
            </a:r>
            <a:endParaRPr lang="ru-RU" sz="28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84292" y="2133311"/>
            <a:ext cx="540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2300A4"/>
                </a:solidFill>
                <a:latin typeface="+mj-lt"/>
              </a:rPr>
              <a:t>- Урезанный примитив Шварца</a:t>
            </a:r>
            <a:endParaRPr lang="ru-RU" sz="28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6146" name="Picture 2" descr="Снимок экрана (455) — коп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64" y="2718086"/>
            <a:ext cx="3143507" cy="29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 descr="Снимок экрана (452) — коп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34" y="5853745"/>
            <a:ext cx="3389965" cy="33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Снимок экрана (456) — коп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170" y="2656531"/>
            <a:ext cx="2982036" cy="286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Снимок экрана (453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287" y="5605407"/>
            <a:ext cx="5977242" cy="95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11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346960" y="283063"/>
            <a:ext cx="7635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Параметры сетчатых структур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373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3204" y="1553230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Тип элементарной ячейки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4524" y="2133311"/>
            <a:ext cx="284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2300A4"/>
                </a:solidFill>
                <a:latin typeface="+mj-lt"/>
              </a:rPr>
              <a:t>- </a:t>
            </a:r>
            <a:r>
              <a:rPr lang="ru-RU" sz="2800" b="1" dirty="0" err="1" smtClean="0">
                <a:solidFill>
                  <a:srgbClr val="2300A4"/>
                </a:solidFill>
                <a:latin typeface="+mj-lt"/>
              </a:rPr>
              <a:t>Гироид</a:t>
            </a:r>
            <a:r>
              <a:rPr lang="ru-RU" sz="2800" b="1" dirty="0" smtClean="0">
                <a:solidFill>
                  <a:srgbClr val="2300A4"/>
                </a:solidFill>
                <a:latin typeface="+mj-lt"/>
              </a:rPr>
              <a:t> </a:t>
            </a:r>
            <a:r>
              <a:rPr lang="ru-RU" sz="2800" b="1" dirty="0" err="1" smtClean="0">
                <a:solidFill>
                  <a:srgbClr val="2300A4"/>
                </a:solidFill>
                <a:latin typeface="+mj-lt"/>
              </a:rPr>
              <a:t>Шоэна</a:t>
            </a:r>
            <a:endParaRPr lang="ru-RU" sz="28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5267" y="2133311"/>
            <a:ext cx="4221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2300A4"/>
                </a:solidFill>
                <a:latin typeface="+mj-lt"/>
              </a:rPr>
              <a:t>- </a:t>
            </a:r>
            <a:r>
              <a:rPr lang="en-US" sz="2800" b="1" dirty="0" smtClean="0">
                <a:solidFill>
                  <a:srgbClr val="2300A4"/>
                </a:solidFill>
                <a:latin typeface="+mj-lt"/>
              </a:rPr>
              <a:t>W-</a:t>
            </a:r>
            <a:r>
              <a:rPr lang="ru-RU" sz="2800" b="1" dirty="0" smtClean="0">
                <a:solidFill>
                  <a:srgbClr val="2300A4"/>
                </a:solidFill>
                <a:latin typeface="+mj-lt"/>
              </a:rPr>
              <a:t>решетка Шварца</a:t>
            </a:r>
            <a:endParaRPr lang="ru-RU" sz="28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7170" name="Picture 2" descr="Снимок экрана (45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59" y="2656530"/>
            <a:ext cx="2579428" cy="255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 descr="C:\Users\Анастасия\AppData\Local\Microsoft\Windows\INetCache\Content.Word\Снимок экрана (452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56" y="5247680"/>
            <a:ext cx="5098776" cy="77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1" name="Picture 3" descr="Снимок экрана (457) — коп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361" y="2656529"/>
            <a:ext cx="2656315" cy="255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Снимок экрана (453) — копи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914" y="5214461"/>
            <a:ext cx="5365170" cy="804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12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346960" y="283063"/>
            <a:ext cx="7635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Параметры сетчатых структур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988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3204" y="1553230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Тип элементарной ячейки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4524" y="2133311"/>
            <a:ext cx="3918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2300A4"/>
                </a:solidFill>
                <a:latin typeface="+mj-lt"/>
              </a:rPr>
              <a:t>- Поверхность </a:t>
            </a:r>
            <a:r>
              <a:rPr lang="ru-RU" sz="2800" b="1" dirty="0" err="1" smtClean="0">
                <a:solidFill>
                  <a:srgbClr val="2300A4"/>
                </a:solidFill>
                <a:latin typeface="+mj-lt"/>
              </a:rPr>
              <a:t>Неовиуса</a:t>
            </a:r>
            <a:endParaRPr lang="ru-RU" sz="28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11" name="Рисунок 10" descr="C:\Users\Анастасия\AppData\Local\Microsoft\Windows\INetCache\Content.Word\Снимок экрана (456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189" y="2718086"/>
            <a:ext cx="2714811" cy="248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Снимок экрана (454) — коп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77" y="5304770"/>
            <a:ext cx="5519514" cy="127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19650" y="2718086"/>
            <a:ext cx="37986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Посмотрим, как коэффициенты уравнений влияют на вид элементарной ячейки  →</a:t>
            </a:r>
            <a:endParaRPr lang="ru-RU" sz="2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13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2346960" y="283063"/>
            <a:ext cx="7635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Параметры сетчатых структур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966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8870" y="842136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Объемная доля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8" name="Рисунок 7" descr="C:\Users\Анастасия\AppData\Local\Microsoft\Windows\INetCache\Content.Word\Снимок экрана (476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70" y="3121730"/>
            <a:ext cx="6687403" cy="26541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21230" y="5956240"/>
            <a:ext cx="564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 smtClean="0">
                <a:solidFill>
                  <a:srgbClr val="2300A4"/>
                </a:solidFill>
                <a:latin typeface="+mj-lt"/>
              </a:rPr>
              <a:t>Гироид</a:t>
            </a:r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 </a:t>
            </a:r>
            <a:r>
              <a:rPr lang="ru-RU" sz="2000" b="1" dirty="0" err="1" smtClean="0">
                <a:solidFill>
                  <a:srgbClr val="2300A4"/>
                </a:solidFill>
                <a:latin typeface="+mj-lt"/>
              </a:rPr>
              <a:t>Шоэна</a:t>
            </a:r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 с объемной долей 15%, 33% и 50%.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8870" y="1271509"/>
            <a:ext cx="115775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Отношение объема стенок решетки к общему объему решетки.</a:t>
            </a:r>
          </a:p>
          <a:p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Влияет на физические свойства </a:t>
            </a:r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решетки. Выбор объемной доли зависит </a:t>
            </a:r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от области </a:t>
            </a:r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применения сеточной структуры.</a:t>
            </a:r>
            <a:r>
              <a:rPr lang="ru-RU" sz="2000" dirty="0" smtClean="0"/>
              <a:t> </a:t>
            </a:r>
            <a:r>
              <a:rPr lang="ru-RU" sz="2000" b="1" dirty="0">
                <a:solidFill>
                  <a:srgbClr val="2300A4"/>
                </a:solidFill>
                <a:latin typeface="+mj-lt"/>
              </a:rPr>
              <a:t>Для структур, применяемых в медицине, она выбирается таким образом, чтобы свойства структуры совпадали с костью, которую она замещает. В </a:t>
            </a:r>
            <a:r>
              <a:rPr lang="ru-RU" sz="2000" b="1" dirty="0" err="1">
                <a:solidFill>
                  <a:srgbClr val="2300A4"/>
                </a:solidFill>
                <a:latin typeface="+mj-lt"/>
              </a:rPr>
              <a:t>ракето</a:t>
            </a:r>
            <a:r>
              <a:rPr lang="ru-RU" sz="2000" b="1" dirty="0">
                <a:solidFill>
                  <a:srgbClr val="2300A4"/>
                </a:solidFill>
                <a:latin typeface="+mj-lt"/>
              </a:rPr>
              <a:t>- и </a:t>
            </a:r>
            <a:r>
              <a:rPr lang="ru-RU" sz="2000" b="1" dirty="0" err="1">
                <a:solidFill>
                  <a:srgbClr val="2300A4"/>
                </a:solidFill>
                <a:latin typeface="+mj-lt"/>
              </a:rPr>
              <a:t>аэростроении</a:t>
            </a:r>
            <a:r>
              <a:rPr lang="ru-RU" sz="2000" b="1" dirty="0">
                <a:solidFill>
                  <a:srgbClr val="2300A4"/>
                </a:solidFill>
                <a:latin typeface="+mj-lt"/>
              </a:rPr>
              <a:t> объемная доля должна обеспечивать минимальный вес конструкции при максимальной жесткости.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14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346960" y="283063"/>
            <a:ext cx="7635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Параметры сетчатых структур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8087" y="2899118"/>
            <a:ext cx="35757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Для изменения объемной доли элементарных ячеек, заданных неявной функцией, используется изменение значений изоповерхности, заданной уравнением: </a:t>
            </a:r>
            <a:r>
              <a:rPr lang="en-US" sz="2000" b="1" dirty="0" smtClean="0">
                <a:solidFill>
                  <a:srgbClr val="2300A4"/>
                </a:solidFill>
                <a:latin typeface="+mj-lt"/>
              </a:rPr>
              <a:t>f(p) = k</a:t>
            </a:r>
          </a:p>
          <a:p>
            <a:r>
              <a:rPr lang="en-US" sz="2000" b="1" dirty="0" smtClean="0">
                <a:solidFill>
                  <a:srgbClr val="2300A4"/>
                </a:solidFill>
                <a:latin typeface="+mj-lt"/>
              </a:rPr>
              <a:t>k – </a:t>
            </a:r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значение изоповерхности</a:t>
            </a:r>
          </a:p>
          <a:p>
            <a:r>
              <a:rPr lang="en-US" sz="2000" b="1" dirty="0">
                <a:solidFill>
                  <a:srgbClr val="2300A4"/>
                </a:solidFill>
                <a:latin typeface="+mj-lt"/>
              </a:rPr>
              <a:t>f</a:t>
            </a:r>
            <a:r>
              <a:rPr lang="en-US" sz="2000" b="1" dirty="0" smtClean="0">
                <a:solidFill>
                  <a:srgbClr val="2300A4"/>
                </a:solidFill>
                <a:latin typeface="+mj-lt"/>
              </a:rPr>
              <a:t>(p) </a:t>
            </a:r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– неявная функция, задающая ячейку.</a:t>
            </a:r>
          </a:p>
          <a:p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Изменяя значение </a:t>
            </a:r>
            <a:r>
              <a:rPr lang="en-US" sz="2000" b="1" dirty="0" smtClean="0">
                <a:solidFill>
                  <a:srgbClr val="2300A4"/>
                </a:solidFill>
                <a:latin typeface="+mj-lt"/>
              </a:rPr>
              <a:t>k</a:t>
            </a:r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, получаем необходимое значение объемной доли.</a:t>
            </a:r>
            <a:endParaRPr lang="ru-RU" sz="20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056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670" y="1553230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Размер элементарной ячейки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8" name="Рисунок 7" descr="C:\Users\Анастасия\AppData\Local\Microsoft\Windows\INetCache\Content.Word\Снимок экрана (457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391" y="3177174"/>
            <a:ext cx="2376247" cy="225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Снимок экрана (459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96" y="3177174"/>
            <a:ext cx="2552337" cy="2275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 descr="Снимок экрана (460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91" y="3177174"/>
            <a:ext cx="2428292" cy="2275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758236" y="5592359"/>
            <a:ext cx="580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 smtClean="0">
                <a:solidFill>
                  <a:srgbClr val="2300A4"/>
                </a:solidFill>
                <a:latin typeface="+mj-lt"/>
              </a:rPr>
              <a:t>Гироид</a:t>
            </a:r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 </a:t>
            </a:r>
            <a:r>
              <a:rPr lang="ru-RU" sz="2000" b="1" dirty="0" err="1" smtClean="0">
                <a:solidFill>
                  <a:srgbClr val="2300A4"/>
                </a:solidFill>
                <a:latin typeface="+mj-lt"/>
              </a:rPr>
              <a:t>Шоэна</a:t>
            </a:r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 с размерами ячеек 2мм, 5 мм и 8 мм.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10535" y="2056754"/>
            <a:ext cx="74781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rgbClr val="2300A4"/>
                </a:solidFill>
                <a:effectLst/>
                <a:latin typeface="+mj-lt"/>
                <a:ea typeface="Calibri" panose="020F0502020204030204" pitchFamily="34" charset="0"/>
              </a:rPr>
              <a:t>При неизменной объемной доле количество элементарных ячеек в структуре увеличивается с уменьшением размера элементарной ячейки.</a:t>
            </a:r>
            <a:endParaRPr lang="ru-RU" sz="20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15</a:t>
            </a:fld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346960" y="283063"/>
            <a:ext cx="7635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Параметры сетчатых структур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36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0760" y="106680"/>
            <a:ext cx="7635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ПО для проектирования</a:t>
            </a:r>
          </a:p>
          <a:p>
            <a:pPr algn="ctr"/>
            <a:r>
              <a:rPr lang="ru-RU" sz="4400" b="1" dirty="0">
                <a:solidFill>
                  <a:srgbClr val="2300A4"/>
                </a:solidFill>
                <a:latin typeface="+mj-lt"/>
              </a:rPr>
              <a:t>с</a:t>
            </a:r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етчатых структур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4861" y="1577911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2300A4"/>
                </a:solidFill>
                <a:latin typeface="+mj-lt"/>
              </a:rPr>
              <a:t>Autodesk Within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10242" name="Picture 2" descr="AW-Fig4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1" y="2235539"/>
            <a:ext cx="6496689" cy="4534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537756" y="2186772"/>
            <a:ext cx="4280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Библиотека ячеек</a:t>
            </a:r>
          </a:p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Возможность оптимизации решетки в пределах определенного пространства</a:t>
            </a:r>
            <a:endParaRPr lang="ru-RU" sz="2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28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2795" y="1626380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err="1" smtClean="0">
                <a:solidFill>
                  <a:srgbClr val="2300A4"/>
                </a:solidFill>
                <a:latin typeface="+mj-lt"/>
              </a:rPr>
              <a:t>Intralattice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11266" name="Picture 2" descr="Fractal Geome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95" y="2235539"/>
            <a:ext cx="8200829" cy="43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693624" y="2186772"/>
            <a:ext cx="31249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Библиотека ячеек</a:t>
            </a:r>
          </a:p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Создание собственной ячейки</a:t>
            </a:r>
          </a:p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Изменение толщины стенок решетки</a:t>
            </a:r>
          </a:p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Заполнение различных по форме областей</a:t>
            </a:r>
          </a:p>
          <a:p>
            <a:pPr marL="342900" indent="-342900">
              <a:buFontTx/>
              <a:buChar char="-"/>
            </a:pPr>
            <a:endParaRPr lang="ru-RU" sz="2400" b="1" dirty="0" smtClean="0">
              <a:solidFill>
                <a:srgbClr val="2300A4"/>
              </a:solidFill>
              <a:latin typeface="+mj-lt"/>
            </a:endParaRPr>
          </a:p>
          <a:p>
            <a:pPr marL="342900" indent="-342900">
              <a:buFontTx/>
              <a:buChar char="-"/>
            </a:pPr>
            <a:endParaRPr lang="ru-RU" sz="2400" b="1" dirty="0" smtClean="0">
              <a:solidFill>
                <a:srgbClr val="2300A4"/>
              </a:solidFill>
              <a:latin typeface="+mj-lt"/>
            </a:endParaRPr>
          </a:p>
          <a:p>
            <a:pPr marL="342900" indent="-342900">
              <a:buFontTx/>
              <a:buChar char="-"/>
            </a:pPr>
            <a:endParaRPr lang="ru-RU" sz="2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17</a:t>
            </a:fld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2270760" y="106680"/>
            <a:ext cx="7635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ПО для проектирования</a:t>
            </a:r>
          </a:p>
          <a:p>
            <a:pPr algn="ctr"/>
            <a:r>
              <a:rPr lang="ru-RU" sz="4400" b="1" dirty="0">
                <a:solidFill>
                  <a:srgbClr val="2300A4"/>
                </a:solidFill>
                <a:latin typeface="+mj-lt"/>
              </a:rPr>
              <a:t>с</a:t>
            </a:r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етчатых структур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81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5550" y="1558438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err="1" smtClean="0">
                <a:solidFill>
                  <a:srgbClr val="2300A4"/>
                </a:solidFill>
                <a:latin typeface="+mj-lt"/>
              </a:rPr>
              <a:t>Netfabb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5" name="Рисунок 4" descr="C:\Users\Анастасия\AppData\Local\Microsoft\Windows\INetCache\Content.Word\Netfabbsupport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50" y="2186772"/>
            <a:ext cx="7429730" cy="43740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7955280" y="2186772"/>
            <a:ext cx="3863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Библиотека ячеек</a:t>
            </a:r>
          </a:p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Возможность создания пользовательской ячейки</a:t>
            </a:r>
          </a:p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Заполнение различных областей</a:t>
            </a:r>
            <a:endParaRPr lang="ru-RU" sz="2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18</a:t>
            </a:fld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270760" y="106680"/>
            <a:ext cx="7635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ПО для проектирования</a:t>
            </a:r>
          </a:p>
          <a:p>
            <a:pPr algn="ctr"/>
            <a:r>
              <a:rPr lang="ru-RU" sz="4400" b="1" dirty="0">
                <a:solidFill>
                  <a:srgbClr val="2300A4"/>
                </a:solidFill>
                <a:latin typeface="+mj-lt"/>
              </a:rPr>
              <a:t>с</a:t>
            </a:r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етчатых структур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899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718" y="1601997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err="1" smtClean="0">
                <a:solidFill>
                  <a:srgbClr val="2300A4"/>
                </a:solidFill>
                <a:latin typeface="+mj-lt"/>
              </a:rPr>
              <a:t>Simpleware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5" name="Рисунок 4" descr="C:\Users\Анастасия\AppData\Local\Microsoft\Windows\INetCache\Content.Word\428426e63da67dcf12950a34593796ae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18" y="2235539"/>
            <a:ext cx="7246850" cy="44395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7765568" y="2186772"/>
            <a:ext cx="4280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Конвертирует данные из изображений в </a:t>
            </a:r>
            <a:r>
              <a:rPr lang="en-US" sz="2400" b="1" dirty="0" smtClean="0">
                <a:solidFill>
                  <a:srgbClr val="2300A4"/>
                </a:solidFill>
                <a:latin typeface="+mj-lt"/>
              </a:rPr>
              <a:t>3D</a:t>
            </a: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 модели </a:t>
            </a:r>
          </a:p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Получение данных из МРТ и создание по ним сеток</a:t>
            </a:r>
            <a:endParaRPr lang="ru-RU" sz="2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19</a:t>
            </a:fld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2270760" y="106680"/>
            <a:ext cx="7635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ПО для проектирования</a:t>
            </a:r>
          </a:p>
          <a:p>
            <a:pPr algn="ctr"/>
            <a:r>
              <a:rPr lang="ru-RU" sz="4400" b="1" dirty="0">
                <a:solidFill>
                  <a:srgbClr val="2300A4"/>
                </a:solidFill>
                <a:latin typeface="+mj-lt"/>
              </a:rPr>
              <a:t>с</a:t>
            </a:r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етчатых структур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915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70890" y="254465"/>
            <a:ext cx="58182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Основные определения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3" name="Рисунок 2" descr="C:\Users\Анастасия\AppData\Local\Microsoft\Windows\INetCache\Content.Word\Без названия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83" y="2415654"/>
            <a:ext cx="4899547" cy="3249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667" y="2415654"/>
            <a:ext cx="4892381" cy="324936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09683" y="1023906"/>
            <a:ext cx="108499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2300A4"/>
                </a:solidFill>
                <a:effectLst/>
                <a:latin typeface="+mj-lt"/>
                <a:ea typeface="Times New Roman" panose="02020603050405020304" pitchFamily="18" charset="0"/>
              </a:rPr>
              <a:t>Сетчатые (или </a:t>
            </a:r>
            <a:r>
              <a:rPr lang="ru-RU" sz="2400" b="1" dirty="0" err="1" smtClean="0">
                <a:solidFill>
                  <a:srgbClr val="2300A4"/>
                </a:solidFill>
                <a:effectLst/>
                <a:latin typeface="+mj-lt"/>
                <a:ea typeface="Times New Roman" panose="02020603050405020304" pitchFamily="18" charset="0"/>
              </a:rPr>
              <a:t>трабекулярные</a:t>
            </a:r>
            <a:r>
              <a:rPr lang="ru-RU" sz="2400" b="1" dirty="0" smtClean="0">
                <a:solidFill>
                  <a:srgbClr val="2300A4"/>
                </a:solidFill>
                <a:effectLst/>
                <a:latin typeface="+mj-lt"/>
                <a:ea typeface="Times New Roman" panose="02020603050405020304" pitchFamily="18" charset="0"/>
              </a:rPr>
              <a:t>) структуры представляют с собой чередование монолитного материала с полостями</a:t>
            </a:r>
            <a:r>
              <a:rPr lang="ru-RU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46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8330" y="1520407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err="1" smtClean="0">
                <a:solidFill>
                  <a:srgbClr val="2300A4"/>
                </a:solidFill>
                <a:latin typeface="+mj-lt"/>
              </a:rPr>
              <a:t>Materialise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12291" name="Picture 3" descr="Снимок экрана (47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30" y="2186772"/>
            <a:ext cx="7560430" cy="423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55280" y="2186772"/>
            <a:ext cx="38633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Огромная библиотека ячеек, которыми можно заполнить определенную </a:t>
            </a:r>
            <a:r>
              <a:rPr lang="ru-RU" sz="2400" b="1" dirty="0" err="1" smtClean="0">
                <a:solidFill>
                  <a:srgbClr val="2300A4"/>
                </a:solidFill>
                <a:latin typeface="+mj-lt"/>
              </a:rPr>
              <a:t>обаласть</a:t>
            </a:r>
            <a:endParaRPr lang="ru-RU" sz="2400" b="1" dirty="0" smtClean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20</a:t>
            </a:fld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270760" y="106680"/>
            <a:ext cx="7635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ПО для проектирования</a:t>
            </a:r>
          </a:p>
          <a:p>
            <a:pPr algn="ctr"/>
            <a:r>
              <a:rPr lang="ru-RU" sz="4400" b="1" dirty="0">
                <a:solidFill>
                  <a:srgbClr val="2300A4"/>
                </a:solidFill>
                <a:latin typeface="+mj-lt"/>
              </a:rPr>
              <a:t>с</a:t>
            </a:r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етчатых структур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486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39340" y="2667000"/>
            <a:ext cx="7635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Спасибо за внимание!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9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5845" y="167640"/>
            <a:ext cx="94169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Область применения сетчатых структур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0751" y="1169093"/>
            <a:ext cx="3616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Машиностроение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1" y="1985880"/>
            <a:ext cx="7169269" cy="3828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52157" y="2330253"/>
            <a:ext cx="3325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300A4"/>
                </a:solidFill>
                <a:latin typeface="+mj-lt"/>
              </a:rPr>
              <a:t>+</a:t>
            </a: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  Увеличение жесткости при уменьшении массы</a:t>
            </a:r>
          </a:p>
          <a:p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+  Хорошая тепло и звукоизоляция</a:t>
            </a:r>
            <a:endParaRPr lang="ru-RU" sz="2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15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9682" y="1169093"/>
            <a:ext cx="3616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Медицина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6798" y="4933775"/>
            <a:ext cx="7314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300A4"/>
                </a:solidFill>
                <a:latin typeface="+mj-lt"/>
              </a:rPr>
              <a:t>+</a:t>
            </a: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 Уменьшение массы протеза </a:t>
            </a:r>
          </a:p>
          <a:p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+ Уменьшение напряжений на поверхности протеза </a:t>
            </a:r>
          </a:p>
          <a:p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+ Более быстрое </a:t>
            </a:r>
            <a:r>
              <a:rPr lang="ru-RU" sz="2400" b="1" dirty="0" err="1" smtClean="0">
                <a:solidFill>
                  <a:srgbClr val="2300A4"/>
                </a:solidFill>
                <a:latin typeface="+mj-lt"/>
              </a:rPr>
              <a:t>приживание</a:t>
            </a: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 протеза</a:t>
            </a:r>
            <a:endParaRPr lang="ru-RU" sz="2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Picture 1" descr="implantant-sust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22" y="1850128"/>
            <a:ext cx="4131648" cy="277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C:\Users\Анастасия\AppData\Local\Microsoft\Windows\INetCache\Content.Word\zimmer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980" y="1753868"/>
            <a:ext cx="3948752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4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555845" y="167640"/>
            <a:ext cx="94169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Область применения сетчатых структур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167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00751" y="1169093"/>
            <a:ext cx="3616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3</a:t>
            </a:r>
            <a:r>
              <a:rPr lang="en-US" sz="3200" b="1" dirty="0" smtClean="0">
                <a:solidFill>
                  <a:srgbClr val="2300A4"/>
                </a:solidFill>
                <a:latin typeface="+mj-lt"/>
              </a:rPr>
              <a:t>D </a:t>
            </a: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печать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52157" y="2330253"/>
            <a:ext cx="3325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300A4"/>
                </a:solidFill>
                <a:latin typeface="+mj-lt"/>
              </a:rPr>
              <a:t>+</a:t>
            </a:r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  Экономия материалов поддержки</a:t>
            </a:r>
          </a:p>
          <a:p>
            <a:r>
              <a:rPr lang="ru-RU" sz="2400" b="1" dirty="0" smtClean="0">
                <a:solidFill>
                  <a:srgbClr val="2300A4"/>
                </a:solidFill>
                <a:latin typeface="+mj-lt"/>
              </a:rPr>
              <a:t>+  Более легкое удаление поддержки</a:t>
            </a:r>
            <a:endParaRPr lang="ru-RU" sz="24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2049" name="Picture 1" descr="Снимок экрана (46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50" y="1753868"/>
            <a:ext cx="6632813" cy="434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5</a:t>
            </a:fld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555845" y="167640"/>
            <a:ext cx="94169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Область применения сетчатых структур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539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8363" y="198120"/>
            <a:ext cx="5920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Виды сетчатых структур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3455" y="967561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Различной плотности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3074" name="Picture 2" descr="Снимок экрана (46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13" y="1931345"/>
            <a:ext cx="4769410" cy="318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 descr="C:\Users\Анастасия\AppData\Local\Microsoft\Windows\INetCache\Content.Word\Снимок экрана (450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90" y="1931345"/>
            <a:ext cx="4817886" cy="31865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92113" y="5329131"/>
            <a:ext cx="4631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Сетчатая структура постоянной плотности</a:t>
            </a:r>
            <a:endParaRPr lang="ru-RU" sz="20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2324" y="5332817"/>
            <a:ext cx="49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Сетчатая структура переменной плотности</a:t>
            </a:r>
            <a:endParaRPr lang="ru-RU" sz="20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605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3455" y="967561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Различной плотности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6" name="Рисунок 5" descr="C:\Users\Анастасия\AppData\Local\Microsoft\Windows\INetCache\Content.Word\Снимок экрана (464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759" y="1737002"/>
            <a:ext cx="5472752" cy="36137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166989" y="5350764"/>
            <a:ext cx="49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Переходные сетчатые структуры</a:t>
            </a:r>
            <a:endParaRPr lang="ru-RU" sz="20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7</a:t>
            </a:fld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3208363" y="198120"/>
            <a:ext cx="5920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Виды сетчатых структур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270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1750" y="967561"/>
            <a:ext cx="7284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Стохастические и упорядоченные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4098" name="Picture 2" descr="Снимок экрана (445) — коп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96" y="1921509"/>
            <a:ext cx="5444242" cy="285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 descr="C:\Users\Анастасия\AppData\Local\Microsoft\Windows\INetCache\Content.Word\Снимок экрана (445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293" y="1754816"/>
            <a:ext cx="3847418" cy="30230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7671293" y="4777896"/>
            <a:ext cx="49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Упорядоченная сетчатая структура</a:t>
            </a:r>
            <a:endParaRPr lang="ru-RU" sz="20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60222" y="4777896"/>
            <a:ext cx="49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Стохастические сетчатые структуры</a:t>
            </a:r>
            <a:endParaRPr lang="ru-RU" sz="20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8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3208363" y="198120"/>
            <a:ext cx="5920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Виды сетчатых структур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442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3455" y="967561"/>
            <a:ext cx="574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300A4"/>
                </a:solidFill>
                <a:latin typeface="+mj-lt"/>
              </a:rPr>
              <a:t>Конформные и однородные</a:t>
            </a:r>
            <a:endParaRPr lang="ru-RU" sz="3200" b="1" dirty="0">
              <a:solidFill>
                <a:srgbClr val="2300A4"/>
              </a:solidFill>
              <a:latin typeface="+mj-lt"/>
            </a:endParaRPr>
          </a:p>
        </p:txBody>
      </p:sp>
      <p:pic>
        <p:nvPicPr>
          <p:cNvPr id="5122" name="Picture 2" descr="Снимок экрана (446) — коп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54" y="1737002"/>
            <a:ext cx="5186151" cy="312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Снимок экрана (446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165" y="1866235"/>
            <a:ext cx="4885898" cy="29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98259" y="4858603"/>
            <a:ext cx="49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Однородная сетчатая структура</a:t>
            </a:r>
            <a:endParaRPr lang="ru-RU" sz="20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24134" y="4858603"/>
            <a:ext cx="4904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2300A4"/>
                </a:solidFill>
                <a:latin typeface="+mj-lt"/>
              </a:rPr>
              <a:t>Конформная сетчатая структура</a:t>
            </a:r>
            <a:endParaRPr lang="ru-RU" sz="2000" b="1" dirty="0">
              <a:solidFill>
                <a:srgbClr val="2300A4"/>
              </a:solidFill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0D69-C8D1-4C97-AD7F-AC5E01CABF4A}" type="slidenum">
              <a:rPr lang="ru-RU" smtClean="0"/>
              <a:t>9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3208363" y="198120"/>
            <a:ext cx="5920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2300A4"/>
                </a:solidFill>
                <a:latin typeface="+mj-lt"/>
              </a:rPr>
              <a:t>Виды сетчатых структур</a:t>
            </a:r>
            <a:endParaRPr lang="ru-RU" sz="4400" b="1" dirty="0">
              <a:solidFill>
                <a:srgbClr val="2300A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801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212</TotalTime>
  <Words>451</Words>
  <Application>Microsoft Office PowerPoint</Application>
  <PresentationFormat>Широкоэкранный</PresentationFormat>
  <Paragraphs>112</Paragraphs>
  <Slides>21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Тема Office</vt:lpstr>
      <vt:lpstr>Сетчатые структуры. Назначение, типы, параметры. ПО для проектирования.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Antiptown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Сетчатые структуры. Назначение, типы, параметры. ПО для проектирования.</dc:title>
  <dc:creator>Анастасия Антипова</dc:creator>
  <cp:lastModifiedBy>Анастасия Антипова</cp:lastModifiedBy>
  <cp:revision>19</cp:revision>
  <dcterms:created xsi:type="dcterms:W3CDTF">2016-10-02T09:50:16Z</dcterms:created>
  <dcterms:modified xsi:type="dcterms:W3CDTF">2016-10-04T16:03:19Z</dcterms:modified>
</cp:coreProperties>
</file>